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5"/>
    <p:sldId id="294" r:id="rId16"/>
    <p:sldId id="268" r:id="rId17"/>
    <p:sldId id="295" r:id="rId18"/>
    <p:sldId id="264" r:id="rId19"/>
    <p:sldId id="269" r:id="rId20"/>
    <p:sldId id="281" r:id="rId21"/>
    <p:sldId id="270" r:id="rId22"/>
    <p:sldId id="271" r:id="rId23"/>
    <p:sldId id="296" r:id="rId24"/>
    <p:sldId id="283" r:id="rId25"/>
    <p:sldId id="306" r:id="rId26"/>
    <p:sldId id="284" r:id="rId27"/>
    <p:sldId id="307" r:id="rId28"/>
    <p:sldId id="274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latin typeface="Arial" panose="02080604020202020204" charset="0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130300"/>
            <a:ext cx="4874260" cy="7556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Before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9940" y="1457960"/>
          <a:ext cx="10680700" cy="18637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35"/>
                <a:gridCol w="2078990"/>
                <a:gridCol w="1962150"/>
                <a:gridCol w="2113280"/>
                <a:gridCol w="2163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1388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889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1990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1982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76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3461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4992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65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45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3750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695325" y="3467100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b="1" dirty="0">
                <a:latin typeface="Arial" panose="02080604020202020204" charset="0"/>
              </a:rPr>
              <a:t>After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789940" y="385762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28"/>
                <a:gridCol w="2078990"/>
                <a:gridCol w="1962150"/>
                <a:gridCol w="2113280"/>
                <a:gridCol w="2163452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208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145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/>
        </p:nvSpPr>
        <p:spPr>
          <a:xfrm>
            <a:off x="771525" y="6355715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x-none" altLang="en-US" sz="1200" b="1" dirty="0">
                <a:solidFill>
                  <a:srgbClr val="FF0000"/>
                </a:solidFill>
                <a:latin typeface="Arial" panose="02080604020202020204" charset="0"/>
              </a:rPr>
              <a:t>*</a:t>
            </a:r>
            <a:r>
              <a:rPr lang="x-none" altLang="en-US" sz="1200" b="1" dirty="0">
                <a:latin typeface="Arial" panose="02080604020202020204" charset="0"/>
              </a:rPr>
              <a:t> MRbase not analysed in reverse yet</a:t>
            </a:r>
            <a:endParaRPr lang="x-none" altLang="en-US" sz="1200" b="1" dirty="0">
              <a:latin typeface="Arial" panose="02080604020202020204" charset="0"/>
            </a:endParaRPr>
          </a:p>
          <a:p>
            <a:endParaRPr lang="x-none" altLang="en-US" sz="1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altLang="en-US" sz="9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8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7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6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500" b="1" dirty="0">
              <a:latin typeface="Arial" panose="02080604020202020204" charset="0"/>
              <a:sym typeface="+mn-ea"/>
            </a:endParaRPr>
          </a:p>
          <a:p>
            <a:pPr lvl="0"/>
            <a:endParaRPr lang="x-none" altLang="en-US" sz="400" b="1" dirty="0">
              <a:latin typeface="Arial" panose="02080604020202020204" charset="0"/>
              <a:sym typeface="+mn-ea"/>
            </a:endParaRPr>
          </a:p>
          <a:p>
            <a:pPr marL="0" lvl="0" indent="0">
              <a:buNone/>
            </a:pPr>
            <a:endParaRPr lang="x-none" altLang="en-US" sz="400" b="1" dirty="0"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5"/>
                <a:gridCol w="1133472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1.589504e-24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7.291180e-01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2.052863e-20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7.348035e-01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8.241646e-12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6.301454e-01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1.149234e-10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7.566844e-02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1.791261e-10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7.408463e-01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3.435332e-10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7.110506e-08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2.839670e-09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7.039575e-06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4.735074e-09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3.384431e-01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7.208134e-09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9.521848e-01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5.761514e-07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3.381566e-31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9.790395e-01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4.859082e-22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1.487445e-01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4.249713e-20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9.059520e-02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1.339638e-11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1.274314e-02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4.408545e-08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8.447033e-01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4.226268e-06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8.078122e-01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3.518295e-05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2.062526e-01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3.768606e-05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9.328913e-01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1.210912e-04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7.857370e-01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1.678295e-04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8.598359e-01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1.951175e-04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3.587785e-01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181546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84213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87515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93992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crit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 (not cancer)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Seemingly a higher risk for Celiac Disease protects for higher levels in Platelet count, but this is driver by a subset of SNPs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levels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risk for Celiac Disease protects for lower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 risk for Celiac Disease protects for lower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CMTM7 expression protects for Celiac Disease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colitis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K90 Intestinal malabsorption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Platelet crit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risk for Celiac Disease protects for lower levels in Platelet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Disorders of thyroid gland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diseases of the digestive system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I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A</a:t>
            </a:r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cknowledgements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Serena Sanna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</a:rPr>
              <a:t>Adriaan van der Graaf</a:t>
            </a:r>
            <a:endParaRPr lang="x-none" altLang="en-US" b="1" dirty="0">
              <a:latin typeface="Arial" panose="02080604020202020204" charset="0"/>
            </a:endParaRPr>
          </a:p>
          <a:p>
            <a:pPr marL="0" indent="0">
              <a:buNone/>
            </a:pP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44</a:t>
            </a:r>
            <a:r>
              <a:rPr lang="x-none" altLang="en-US" sz="2400" b="1">
                <a:latin typeface="Arial" panose="02080604020202020204" charset="0"/>
              </a:rPr>
              <a:t>0.</a:t>
            </a:r>
            <a:r>
              <a:rPr lang="en-US" sz="2400" b="1">
                <a:latin typeface="Arial" panose="02080604020202020204" charset="0"/>
              </a:rPr>
              <a:t>0</a:t>
            </a:r>
            <a:r>
              <a:rPr lang="x-none" altLang="en-US" sz="2400" b="1">
                <a:latin typeface="Arial" panose="02080604020202020204" charset="0"/>
              </a:rPr>
              <a:t>00</a:t>
            </a:r>
            <a:r>
              <a:rPr lang="en-US" sz="2400" b="1">
                <a:latin typeface="Arial" panose="02080604020202020204" charset="0"/>
              </a:rPr>
              <a:t>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280380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151566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447037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endParaRPr lang="x-none" b="1">
              <a:latin typeface="Arial" panose="0208060402020202020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11346</Words>
  <Application>Kingsoft Office WPP</Application>
  <PresentationFormat>Widescreen</PresentationFormat>
  <Paragraphs>1166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results, Forward</vt:lpstr>
      <vt:lpstr>Preliminary results, Reverse</vt:lpstr>
      <vt:lpstr>Preliminary results, Forward</vt:lpstr>
      <vt:lpstr>Preliminary results, Reverse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Conclusions </vt:lpstr>
      <vt:lpstr>Conclusions </vt:lpstr>
      <vt:lpstr>Conclusions </vt:lpstr>
      <vt:lpstr>Conclusions </vt:lpstr>
      <vt:lpstr>Future steps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31</cp:revision>
  <dcterms:created xsi:type="dcterms:W3CDTF">2017-12-01T07:28:45Z</dcterms:created>
  <dcterms:modified xsi:type="dcterms:W3CDTF">2017-12-01T07:28:45Z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